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3"/>
    <p:sldMasterId id="2147483656" r:id="rId4"/>
    <p:sldMasterId id="2147483657"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6858000" cx="12192000"/>
  <p:notesSz cx="6858000" cy="9144000"/>
  <p:embeddedFontLst>
    <p:embeddedFont>
      <p:font typeface="Montserrat"/>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Montserrat-boldItalic.fntdata"/><Relationship Id="rId27" Type="http://schemas.openxmlformats.org/officeDocument/2006/relationships/font" Target="fonts/Montserrat-bold.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f9d0e01a2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f9d0e01a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Kat</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28b98eba4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f28b98eba4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f28b98eba4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f28b98eba4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f28b98eba4_0_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f291852e8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f291852e8d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f291852e8d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f28b98eba4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f28b98eba4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f28b98eba4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f28b98eba4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f28b98eba4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f28b98eba4_0_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f6bb9dcc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f6bb9dcca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f6bb9dcc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f291852e8d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Emily: will narrate the process of roleplay</a:t>
            </a:r>
            <a:endParaRPr/>
          </a:p>
          <a:p>
            <a:pPr indent="0" lvl="0" marL="0" rtl="0" algn="l">
              <a:spcBef>
                <a:spcPts val="0"/>
              </a:spcBef>
              <a:spcAft>
                <a:spcPts val="0"/>
              </a:spcAft>
              <a:buNone/>
            </a:pPr>
            <a:r>
              <a:rPr lang="en-US"/>
              <a:t>Gwen will pretend to take the test and Annalise</a:t>
            </a:r>
            <a:endParaRPr/>
          </a:p>
          <a:p>
            <a:pPr indent="0" lvl="0" marL="0" rtl="0" algn="l">
              <a:spcBef>
                <a:spcPts val="0"/>
              </a:spcBef>
              <a:spcAft>
                <a:spcPts val="0"/>
              </a:spcAft>
              <a:buNone/>
            </a:pPr>
            <a:r>
              <a:rPr lang="en-US"/>
              <a:t>Gwen and Annalise are “partners” they will sit down and work on their “roleplay”. They will use scrap paper to make</a:t>
            </a:r>
            <a:endParaRPr/>
          </a:p>
          <a:p>
            <a:pPr indent="0" lvl="0" marL="0" rtl="0" algn="l">
              <a:spcBef>
                <a:spcPts val="0"/>
              </a:spcBef>
              <a:spcAft>
                <a:spcPts val="0"/>
              </a:spcAft>
              <a:buNone/>
            </a:pPr>
            <a:r>
              <a:rPr lang="en-US"/>
              <a:t>business cards, graphs, tables, and pamphlets for their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Kat will pretend to be the judge.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Gwen and Kat will enter the room and greet Kat and sit down and do their presentation. </a:t>
            </a:r>
            <a:endParaRPr/>
          </a:p>
        </p:txBody>
      </p:sp>
      <p:sp>
        <p:nvSpPr>
          <p:cNvPr id="189" name="Google Shape;189;gf291852e8d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 name="Google Shape;5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f28b98eba4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 name="Google Shape;73;gf28b98eba4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gf28b98eba4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f28b98eba4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 name="Google Shape;81;gf28b98eba4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f28b98eba4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f28b98eba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 name="Google Shape;89;gf28b98eba4_0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f28b98eba4_0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f28b98eba4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 name="Google Shape;97;gf28b98eba4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f28b98eba4_0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28b98eba4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28b98eba4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f28b98eba4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f291852e8d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f291852e8d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f291852e8d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A">
  <p:cSld name="DECA">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3" name="Google Shape;13;p2"/>
          <p:cNvPicPr preferRelativeResize="0"/>
          <p:nvPr/>
        </p:nvPicPr>
        <p:blipFill rotWithShape="1">
          <a:blip r:embed="rId3">
            <a:alphaModFix/>
          </a:blip>
          <a:srcRect b="0" l="0" r="0" t="0"/>
          <a:stretch/>
        </p:blipFill>
        <p:spPr>
          <a:xfrm>
            <a:off x="1950720" y="2568389"/>
            <a:ext cx="8412480" cy="17212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Content">
  <p:cSld name="Center Content">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 name="Google Shape;16;p3"/>
          <p:cNvSpPr txBox="1"/>
          <p:nvPr>
            <p:ph type="title"/>
          </p:nvPr>
        </p:nvSpPr>
        <p:spPr>
          <a:xfrm>
            <a:off x="838200" y="966270"/>
            <a:ext cx="10515600" cy="5093020"/>
          </a:xfrm>
          <a:prstGeom prst="rect">
            <a:avLst/>
          </a:prstGeom>
          <a:noFill/>
          <a:ln>
            <a:noFill/>
          </a:ln>
        </p:spPr>
        <p:txBody>
          <a:bodyPr anchorCtr="0" anchor="ctr" bIns="45700" lIns="91425" spcFirstLastPara="1" rIns="91425" wrap="square" tIns="45700">
            <a:normAutofit/>
          </a:bodyPr>
          <a:lstStyle>
            <a:lvl1pPr lvl="0" marR="0" rtl="0" algn="ctr">
              <a:lnSpc>
                <a:spcPct val="80000"/>
              </a:lnSpc>
              <a:spcBef>
                <a:spcPts val="0"/>
              </a:spcBef>
              <a:spcAft>
                <a:spcPts val="0"/>
              </a:spcAft>
              <a:buClr>
                <a:schemeClr val="lt1"/>
              </a:buClr>
              <a:buSzPts val="6600"/>
              <a:buFont typeface="Montserrat"/>
              <a:buNone/>
              <a:defRPr b="1" i="0" sz="66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Background">
  <p:cSld name="Diamond Background">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22" name="Shape 22"/>
        <p:cNvGrpSpPr/>
        <p:nvPr/>
      </p:nvGrpSpPr>
      <p:grpSpPr>
        <a:xfrm>
          <a:off x="0" y="0"/>
          <a:ext cx="0" cy="0"/>
          <a:chOff x="0" y="0"/>
          <a:chExt cx="0" cy="0"/>
        </a:xfrm>
      </p:grpSpPr>
      <p:sp>
        <p:nvSpPr>
          <p:cNvPr id="23" name="Google Shape;23;p6"/>
          <p:cNvSpPr txBox="1"/>
          <p:nvPr>
            <p:ph type="title"/>
          </p:nvPr>
        </p:nvSpPr>
        <p:spPr>
          <a:xfrm>
            <a:off x="838200" y="2332380"/>
            <a:ext cx="10515600" cy="2376150"/>
          </a:xfrm>
          <a:prstGeom prst="rect">
            <a:avLst/>
          </a:prstGeom>
          <a:noFill/>
          <a:ln>
            <a:noFill/>
          </a:ln>
        </p:spPr>
        <p:txBody>
          <a:bodyPr anchorCtr="0" anchor="ctr" bIns="45700" lIns="91425" spcFirstLastPara="1" rIns="91425" wrap="square" tIns="45700">
            <a:normAutofit/>
          </a:bodyPr>
          <a:lstStyle>
            <a:lvl1pPr lvl="0" marR="0" rtl="0" algn="ctr">
              <a:lnSpc>
                <a:spcPct val="80000"/>
              </a:lnSpc>
              <a:spcBef>
                <a:spcPts val="0"/>
              </a:spcBef>
              <a:spcAft>
                <a:spcPts val="0"/>
              </a:spcAft>
              <a:buClr>
                <a:schemeClr val="lt1"/>
              </a:buClr>
              <a:buSzPts val="6600"/>
              <a:buFont typeface="Montserrat"/>
              <a:buNone/>
              <a:defRPr b="1" i="0" sz="66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 name="Shape 30"/>
        <p:cNvGrpSpPr/>
        <p:nvPr/>
      </p:nvGrpSpPr>
      <p:grpSpPr>
        <a:xfrm>
          <a:off x="0" y="0"/>
          <a:ext cx="0" cy="0"/>
          <a:chOff x="0" y="0"/>
          <a:chExt cx="0" cy="0"/>
        </a:xfrm>
      </p:grpSpPr>
      <p:sp>
        <p:nvSpPr>
          <p:cNvPr id="31" name="Google Shape;31;p8"/>
          <p:cNvSpPr txBox="1"/>
          <p:nvPr>
            <p:ph idx="1" type="body"/>
          </p:nvPr>
        </p:nvSpPr>
        <p:spPr>
          <a:xfrm>
            <a:off x="682754" y="2002055"/>
            <a:ext cx="10823446" cy="3912547"/>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1600"/>
              </a:spcBef>
              <a:spcAft>
                <a:spcPts val="0"/>
              </a:spcAft>
              <a:buClr>
                <a:srgbClr val="7F7F7F"/>
              </a:buClr>
              <a:buSzPts val="3200"/>
              <a:buFont typeface="Arial"/>
              <a:buChar char="•"/>
              <a:defRPr b="0" i="0" sz="3200" u="none" cap="none" strike="noStrike">
                <a:solidFill>
                  <a:srgbClr val="7F7F7F"/>
                </a:solidFill>
                <a:latin typeface="Arial"/>
                <a:ea typeface="Arial"/>
                <a:cs typeface="Arial"/>
                <a:sym typeface="Arial"/>
              </a:defRPr>
            </a:lvl1pPr>
            <a:lvl2pPr indent="-406400" lvl="1" marL="914400" marR="0" rtl="0" algn="l">
              <a:lnSpc>
                <a:spcPct val="100000"/>
              </a:lnSpc>
              <a:spcBef>
                <a:spcPts val="1600"/>
              </a:spcBef>
              <a:spcAft>
                <a:spcPts val="0"/>
              </a:spcAft>
              <a:buClr>
                <a:srgbClr val="7F7F7F"/>
              </a:buClr>
              <a:buSzPts val="2800"/>
              <a:buFont typeface="Arial"/>
              <a:buChar char="•"/>
              <a:defRPr b="0" i="0" sz="2800" u="none" cap="none" strike="noStrike">
                <a:solidFill>
                  <a:srgbClr val="7F7F7F"/>
                </a:solidFill>
                <a:latin typeface="Arial"/>
                <a:ea typeface="Arial"/>
                <a:cs typeface="Arial"/>
                <a:sym typeface="Arial"/>
              </a:defRPr>
            </a:lvl2pPr>
            <a:lvl3pPr indent="-381000" lvl="2" marL="1371600" marR="0" rtl="0" algn="l">
              <a:lnSpc>
                <a:spcPct val="100000"/>
              </a:lnSpc>
              <a:spcBef>
                <a:spcPts val="1600"/>
              </a:spcBef>
              <a:spcAft>
                <a:spcPts val="0"/>
              </a:spcAft>
              <a:buClr>
                <a:srgbClr val="7F7F7F"/>
              </a:buClr>
              <a:buSzPts val="2400"/>
              <a:buFont typeface="Arial"/>
              <a:buChar char="•"/>
              <a:defRPr b="0" i="0" sz="2400" u="none" cap="none" strike="noStrike">
                <a:solidFill>
                  <a:srgbClr val="7F7F7F"/>
                </a:solidFill>
                <a:latin typeface="Arial"/>
                <a:ea typeface="Arial"/>
                <a:cs typeface="Arial"/>
                <a:sym typeface="Arial"/>
              </a:defRPr>
            </a:lvl3pPr>
            <a:lvl4pPr indent="-355600" lvl="3" marL="1828800" marR="0" rtl="0" algn="l">
              <a:lnSpc>
                <a:spcPct val="100000"/>
              </a:lnSpc>
              <a:spcBef>
                <a:spcPts val="16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4pPr>
            <a:lvl5pPr indent="-355600" lvl="4" marL="2286000" marR="0" rtl="0" algn="l">
              <a:lnSpc>
                <a:spcPct val="100000"/>
              </a:lnSpc>
              <a:spcBef>
                <a:spcPts val="16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8"/>
          <p:cNvSpPr txBox="1"/>
          <p:nvPr>
            <p:ph type="title"/>
          </p:nvPr>
        </p:nvSpPr>
        <p:spPr>
          <a:xfrm>
            <a:off x="682754" y="133465"/>
            <a:ext cx="10820400" cy="1522081"/>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5000"/>
              <a:buFont typeface="Montserrat"/>
              <a:buNone/>
              <a:defRPr b="1" i="0" sz="5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 name="Shape 40"/>
        <p:cNvGrpSpPr/>
        <p:nvPr/>
      </p:nvGrpSpPr>
      <p:grpSpPr>
        <a:xfrm>
          <a:off x="0" y="0"/>
          <a:ext cx="0" cy="0"/>
          <a:chOff x="0" y="0"/>
          <a:chExt cx="0" cy="0"/>
        </a:xfrm>
      </p:grpSpPr>
      <p:sp>
        <p:nvSpPr>
          <p:cNvPr id="41" name="Google Shape;41;p10"/>
          <p:cNvSpPr txBox="1"/>
          <p:nvPr>
            <p:ph type="title"/>
          </p:nvPr>
        </p:nvSpPr>
        <p:spPr>
          <a:xfrm>
            <a:off x="682753" y="680302"/>
            <a:ext cx="9288975" cy="1135619"/>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D7DC3"/>
              </a:buClr>
              <a:buSzPts val="5000"/>
              <a:buFont typeface="Montserrat"/>
              <a:buNone/>
              <a:defRPr b="1" i="0" sz="5000">
                <a:solidFill>
                  <a:srgbClr val="0D7DC3"/>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0"/>
          <p:cNvSpPr txBox="1"/>
          <p:nvPr>
            <p:ph idx="1" type="body"/>
          </p:nvPr>
        </p:nvSpPr>
        <p:spPr>
          <a:xfrm>
            <a:off x="682753" y="1944710"/>
            <a:ext cx="9288975" cy="374129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1600"/>
              </a:spcBef>
              <a:spcAft>
                <a:spcPts val="0"/>
              </a:spcAft>
              <a:buClr>
                <a:srgbClr val="7F7F7F"/>
              </a:buClr>
              <a:buSzPts val="3200"/>
              <a:buChar char="•"/>
              <a:defRPr sz="3200"/>
            </a:lvl1pPr>
            <a:lvl2pPr indent="-406400" lvl="1" marL="914400" algn="l">
              <a:lnSpc>
                <a:spcPct val="100000"/>
              </a:lnSpc>
              <a:spcBef>
                <a:spcPts val="1600"/>
              </a:spcBef>
              <a:spcAft>
                <a:spcPts val="0"/>
              </a:spcAft>
              <a:buClr>
                <a:srgbClr val="7F7F7F"/>
              </a:buClr>
              <a:buSzPts val="2800"/>
              <a:buChar char="•"/>
              <a:defRPr sz="2800"/>
            </a:lvl2pPr>
            <a:lvl3pPr indent="-381000" lvl="2" marL="1371600" algn="l">
              <a:lnSpc>
                <a:spcPct val="100000"/>
              </a:lnSpc>
              <a:spcBef>
                <a:spcPts val="1600"/>
              </a:spcBef>
              <a:spcAft>
                <a:spcPts val="0"/>
              </a:spcAft>
              <a:buClr>
                <a:srgbClr val="7F7F7F"/>
              </a:buClr>
              <a:buSzPts val="2400"/>
              <a:buChar char="•"/>
              <a:defRPr sz="2400"/>
            </a:lvl3pPr>
            <a:lvl4pPr indent="-355600" lvl="3" marL="1828800" algn="l">
              <a:lnSpc>
                <a:spcPct val="100000"/>
              </a:lnSpc>
              <a:spcBef>
                <a:spcPts val="1600"/>
              </a:spcBef>
              <a:spcAft>
                <a:spcPts val="0"/>
              </a:spcAft>
              <a:buClr>
                <a:srgbClr val="7F7F7F"/>
              </a:buClr>
              <a:buSzPts val="2000"/>
              <a:buChar char="•"/>
              <a:defRPr sz="2000"/>
            </a:lvl4pPr>
            <a:lvl5pPr indent="-355600" lvl="4" marL="2286000" algn="l">
              <a:lnSpc>
                <a:spcPct val="100000"/>
              </a:lnSpc>
              <a:spcBef>
                <a:spcPts val="1600"/>
              </a:spcBef>
              <a:spcAft>
                <a:spcPts val="0"/>
              </a:spcAft>
              <a:buClr>
                <a:srgbClr val="7F7F7F"/>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3" name="Shape 43"/>
        <p:cNvGrpSpPr/>
        <p:nvPr/>
      </p:nvGrpSpPr>
      <p:grpSpPr>
        <a:xfrm>
          <a:off x="0" y="0"/>
          <a:ext cx="0" cy="0"/>
          <a:chOff x="0" y="0"/>
          <a:chExt cx="0" cy="0"/>
        </a:xfrm>
      </p:grpSpPr>
      <p:sp>
        <p:nvSpPr>
          <p:cNvPr id="44" name="Google Shape;44;p11"/>
          <p:cNvSpPr txBox="1"/>
          <p:nvPr>
            <p:ph type="title"/>
          </p:nvPr>
        </p:nvSpPr>
        <p:spPr>
          <a:xfrm>
            <a:off x="682755" y="1732569"/>
            <a:ext cx="9288974" cy="3026633"/>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D7DC3"/>
              </a:buClr>
              <a:buSzPts val="7000"/>
              <a:buFont typeface="Montserrat"/>
              <a:buNone/>
              <a:defRPr b="1" i="0" sz="7000">
                <a:solidFill>
                  <a:srgbClr val="0D7DC3"/>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11"/>
          <p:cNvSpPr txBox="1"/>
          <p:nvPr>
            <p:ph idx="1" type="body"/>
          </p:nvPr>
        </p:nvSpPr>
        <p:spPr>
          <a:xfrm>
            <a:off x="682755" y="4681548"/>
            <a:ext cx="9288974" cy="120960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600"/>
              </a:spcBef>
              <a:spcAft>
                <a:spcPts val="0"/>
              </a:spcAft>
              <a:buClr>
                <a:srgbClr val="888888"/>
              </a:buClr>
              <a:buSzPts val="3200"/>
              <a:buNone/>
              <a:defRPr sz="3200">
                <a:solidFill>
                  <a:srgbClr val="888888"/>
                </a:solidFill>
              </a:defRPr>
            </a:lvl1pPr>
            <a:lvl2pPr indent="-228600" lvl="1" marL="914400" algn="l">
              <a:lnSpc>
                <a:spcPct val="100000"/>
              </a:lnSpc>
              <a:spcBef>
                <a:spcPts val="1600"/>
              </a:spcBef>
              <a:spcAft>
                <a:spcPts val="0"/>
              </a:spcAft>
              <a:buClr>
                <a:srgbClr val="888888"/>
              </a:buClr>
              <a:buSzPts val="2000"/>
              <a:buNone/>
              <a:defRPr sz="2000">
                <a:solidFill>
                  <a:srgbClr val="888888"/>
                </a:solidFill>
              </a:defRPr>
            </a:lvl2pPr>
            <a:lvl3pPr indent="-228600" lvl="2" marL="1371600" algn="l">
              <a:lnSpc>
                <a:spcPct val="100000"/>
              </a:lnSpc>
              <a:spcBef>
                <a:spcPts val="1600"/>
              </a:spcBef>
              <a:spcAft>
                <a:spcPts val="0"/>
              </a:spcAft>
              <a:buClr>
                <a:srgbClr val="888888"/>
              </a:buClr>
              <a:buSzPts val="1800"/>
              <a:buNone/>
              <a:defRPr sz="1800">
                <a:solidFill>
                  <a:srgbClr val="888888"/>
                </a:solidFill>
              </a:defRPr>
            </a:lvl3pPr>
            <a:lvl4pPr indent="-228600" lvl="3" marL="1828800" algn="l">
              <a:lnSpc>
                <a:spcPct val="100000"/>
              </a:lnSpc>
              <a:spcBef>
                <a:spcPts val="1600"/>
              </a:spcBef>
              <a:spcAft>
                <a:spcPts val="0"/>
              </a:spcAft>
              <a:buClr>
                <a:srgbClr val="888888"/>
              </a:buClr>
              <a:buSzPts val="1600"/>
              <a:buNone/>
              <a:defRPr sz="1600">
                <a:solidFill>
                  <a:srgbClr val="888888"/>
                </a:solidFill>
              </a:defRPr>
            </a:lvl4pPr>
            <a:lvl5pPr indent="-228600" lvl="4" marL="2286000" algn="l">
              <a:lnSpc>
                <a:spcPct val="100000"/>
              </a:lnSpc>
              <a:spcBef>
                <a:spcPts val="16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png"/><Relationship Id="rId3"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png"/><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pic>
        <p:nvPicPr>
          <p:cNvPr id="19" name="Google Shape;19;p5"/>
          <p:cNvPicPr preferRelativeResize="0"/>
          <p:nvPr/>
        </p:nvPicPr>
        <p:blipFill rotWithShape="1">
          <a:blip r:embed="rId1">
            <a:alphaModFix/>
          </a:blip>
          <a:srcRect b="0" l="0" r="0" t="0"/>
          <a:stretch/>
        </p:blipFill>
        <p:spPr>
          <a:xfrm>
            <a:off x="1" y="857"/>
            <a:ext cx="12188951" cy="6856285"/>
          </a:xfrm>
          <a:prstGeom prst="rect">
            <a:avLst/>
          </a:prstGeom>
          <a:noFill/>
          <a:ln>
            <a:noFill/>
          </a:ln>
        </p:spPr>
      </p:pic>
      <p:cxnSp>
        <p:nvCxnSpPr>
          <p:cNvPr id="20" name="Google Shape;20;p5"/>
          <p:cNvCxnSpPr/>
          <p:nvPr/>
        </p:nvCxnSpPr>
        <p:spPr>
          <a:xfrm>
            <a:off x="0" y="4927954"/>
            <a:ext cx="12192000" cy="0"/>
          </a:xfrm>
          <a:prstGeom prst="straightConnector1">
            <a:avLst/>
          </a:prstGeom>
          <a:noFill/>
          <a:ln cap="flat" cmpd="sng" w="38100">
            <a:solidFill>
              <a:srgbClr val="00B0F0"/>
            </a:solidFill>
            <a:prstDash val="solid"/>
            <a:miter lim="800000"/>
            <a:headEnd len="sm" w="sm" type="none"/>
            <a:tailEnd len="sm" w="sm" type="none"/>
          </a:ln>
        </p:spPr>
      </p:cxnSp>
      <p:cxnSp>
        <p:nvCxnSpPr>
          <p:cNvPr id="21" name="Google Shape;21;p5"/>
          <p:cNvCxnSpPr/>
          <p:nvPr/>
        </p:nvCxnSpPr>
        <p:spPr>
          <a:xfrm>
            <a:off x="0" y="1920292"/>
            <a:ext cx="12192000" cy="0"/>
          </a:xfrm>
          <a:prstGeom prst="straightConnector1">
            <a:avLst/>
          </a:prstGeom>
          <a:noFill/>
          <a:ln cap="flat" cmpd="sng" w="38100">
            <a:solidFill>
              <a:srgbClr val="00B0F0"/>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pic>
        <p:nvPicPr>
          <p:cNvPr id="25" name="Google Shape;25;p7"/>
          <p:cNvPicPr preferRelativeResize="0"/>
          <p:nvPr/>
        </p:nvPicPr>
        <p:blipFill rotWithShape="1">
          <a:blip r:embed="rId1">
            <a:alphaModFix/>
          </a:blip>
          <a:srcRect b="0" l="0" r="0" t="0"/>
          <a:stretch/>
        </p:blipFill>
        <p:spPr>
          <a:xfrm>
            <a:off x="1" y="857"/>
            <a:ext cx="12188952" cy="6856285"/>
          </a:xfrm>
          <a:prstGeom prst="rect">
            <a:avLst/>
          </a:prstGeom>
          <a:noFill/>
          <a:ln>
            <a:noFill/>
          </a:ln>
        </p:spPr>
      </p:pic>
      <p:sp>
        <p:nvSpPr>
          <p:cNvPr id="26" name="Google Shape;26;p7"/>
          <p:cNvSpPr/>
          <p:nvPr/>
        </p:nvSpPr>
        <p:spPr>
          <a:xfrm>
            <a:off x="0" y="6333741"/>
            <a:ext cx="12192000" cy="524259"/>
          </a:xfrm>
          <a:prstGeom prst="rect">
            <a:avLst/>
          </a:prstGeom>
          <a:solidFill>
            <a:srgbClr val="00B0F0">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7" name="Google Shape;27;p7"/>
          <p:cNvCxnSpPr/>
          <p:nvPr/>
        </p:nvCxnSpPr>
        <p:spPr>
          <a:xfrm>
            <a:off x="-3046" y="6324152"/>
            <a:ext cx="12192000" cy="0"/>
          </a:xfrm>
          <a:prstGeom prst="straightConnector1">
            <a:avLst/>
          </a:prstGeom>
          <a:noFill/>
          <a:ln cap="flat" cmpd="sng" w="38100">
            <a:solidFill>
              <a:schemeClr val="lt1"/>
            </a:solidFill>
            <a:prstDash val="solid"/>
            <a:miter lim="800000"/>
            <a:headEnd len="sm" w="sm" type="none"/>
            <a:tailEnd len="sm" w="sm" type="none"/>
          </a:ln>
        </p:spPr>
      </p:cxnSp>
      <p:pic>
        <p:nvPicPr>
          <p:cNvPr id="28" name="Google Shape;28;p7"/>
          <p:cNvPicPr preferRelativeResize="0"/>
          <p:nvPr/>
        </p:nvPicPr>
        <p:blipFill rotWithShape="1">
          <a:blip r:embed="rId2">
            <a:alphaModFix/>
          </a:blip>
          <a:srcRect b="0" l="0" r="0" t="0"/>
          <a:stretch/>
        </p:blipFill>
        <p:spPr>
          <a:xfrm>
            <a:off x="10928822" y="6488716"/>
            <a:ext cx="1059391" cy="216755"/>
          </a:xfrm>
          <a:prstGeom prst="rect">
            <a:avLst/>
          </a:prstGeom>
          <a:noFill/>
          <a:ln>
            <a:noFill/>
          </a:ln>
        </p:spPr>
      </p:pic>
      <p:cxnSp>
        <p:nvCxnSpPr>
          <p:cNvPr id="29" name="Google Shape;29;p7"/>
          <p:cNvCxnSpPr/>
          <p:nvPr/>
        </p:nvCxnSpPr>
        <p:spPr>
          <a:xfrm>
            <a:off x="0" y="1685468"/>
            <a:ext cx="12192000" cy="0"/>
          </a:xfrm>
          <a:prstGeom prst="straightConnector1">
            <a:avLst/>
          </a:prstGeom>
          <a:noFill/>
          <a:ln cap="flat" cmpd="sng" w="38100">
            <a:solidFill>
              <a:srgbClr val="00B0F0"/>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2"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 name="Shape 33"/>
        <p:cNvGrpSpPr/>
        <p:nvPr/>
      </p:nvGrpSpPr>
      <p:grpSpPr>
        <a:xfrm>
          <a:off x="0" y="0"/>
          <a:ext cx="0" cy="0"/>
          <a:chOff x="0" y="0"/>
          <a:chExt cx="0" cy="0"/>
        </a:xfrm>
      </p:grpSpPr>
      <p:pic>
        <p:nvPicPr>
          <p:cNvPr id="34" name="Google Shape;34;p9"/>
          <p:cNvPicPr preferRelativeResize="0"/>
          <p:nvPr/>
        </p:nvPicPr>
        <p:blipFill rotWithShape="1">
          <a:blip r:embed="rId1">
            <a:alphaModFix/>
          </a:blip>
          <a:srcRect b="0" l="0" r="0" t="0"/>
          <a:stretch/>
        </p:blipFill>
        <p:spPr>
          <a:xfrm>
            <a:off x="10" y="0"/>
            <a:ext cx="12191980" cy="6857988"/>
          </a:xfrm>
          <a:prstGeom prst="rect">
            <a:avLst/>
          </a:prstGeom>
          <a:noFill/>
          <a:ln>
            <a:noFill/>
          </a:ln>
        </p:spPr>
      </p:pic>
      <p:sp>
        <p:nvSpPr>
          <p:cNvPr id="35" name="Google Shape;35;p9"/>
          <p:cNvSpPr txBox="1"/>
          <p:nvPr>
            <p:ph type="title"/>
          </p:nvPr>
        </p:nvSpPr>
        <p:spPr>
          <a:xfrm>
            <a:off x="682754" y="365125"/>
            <a:ext cx="9288973" cy="1325563"/>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D7DC3"/>
              </a:buClr>
              <a:buSzPts val="4800"/>
              <a:buFont typeface="Montserrat"/>
              <a:buNone/>
              <a:defRPr b="1" i="0" sz="4800" u="none" cap="none" strike="noStrike">
                <a:solidFill>
                  <a:srgbClr val="0D7DC3"/>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9"/>
          <p:cNvSpPr txBox="1"/>
          <p:nvPr>
            <p:ph idx="1" type="body"/>
          </p:nvPr>
        </p:nvSpPr>
        <p:spPr>
          <a:xfrm>
            <a:off x="682754" y="1825625"/>
            <a:ext cx="9288973" cy="3786281"/>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1600"/>
              </a:spcBef>
              <a:spcAft>
                <a:spcPts val="0"/>
              </a:spcAft>
              <a:buClr>
                <a:srgbClr val="7F7F7F"/>
              </a:buClr>
              <a:buSzPts val="3200"/>
              <a:buFont typeface="Arial"/>
              <a:buChar char="•"/>
              <a:defRPr b="0" i="0" sz="3200" u="none" cap="none" strike="noStrike">
                <a:solidFill>
                  <a:srgbClr val="7F7F7F"/>
                </a:solidFill>
                <a:latin typeface="Arial"/>
                <a:ea typeface="Arial"/>
                <a:cs typeface="Arial"/>
                <a:sym typeface="Arial"/>
              </a:defRPr>
            </a:lvl1pPr>
            <a:lvl2pPr indent="-406400" lvl="1" marL="914400" marR="0" rtl="0" algn="l">
              <a:lnSpc>
                <a:spcPct val="100000"/>
              </a:lnSpc>
              <a:spcBef>
                <a:spcPts val="1600"/>
              </a:spcBef>
              <a:spcAft>
                <a:spcPts val="0"/>
              </a:spcAft>
              <a:buClr>
                <a:srgbClr val="7F7F7F"/>
              </a:buClr>
              <a:buSzPts val="2800"/>
              <a:buFont typeface="Arial"/>
              <a:buChar char="•"/>
              <a:defRPr b="0" i="0" sz="2800" u="none" cap="none" strike="noStrike">
                <a:solidFill>
                  <a:srgbClr val="7F7F7F"/>
                </a:solidFill>
                <a:latin typeface="Arial"/>
                <a:ea typeface="Arial"/>
                <a:cs typeface="Arial"/>
                <a:sym typeface="Arial"/>
              </a:defRPr>
            </a:lvl2pPr>
            <a:lvl3pPr indent="-381000" lvl="2" marL="1371600" marR="0" rtl="0" algn="l">
              <a:lnSpc>
                <a:spcPct val="100000"/>
              </a:lnSpc>
              <a:spcBef>
                <a:spcPts val="1600"/>
              </a:spcBef>
              <a:spcAft>
                <a:spcPts val="0"/>
              </a:spcAft>
              <a:buClr>
                <a:srgbClr val="7F7F7F"/>
              </a:buClr>
              <a:buSzPts val="2400"/>
              <a:buFont typeface="Arial"/>
              <a:buChar char="•"/>
              <a:defRPr b="0" i="0" sz="2400" u="none" cap="none" strike="noStrike">
                <a:solidFill>
                  <a:srgbClr val="7F7F7F"/>
                </a:solidFill>
                <a:latin typeface="Arial"/>
                <a:ea typeface="Arial"/>
                <a:cs typeface="Arial"/>
                <a:sym typeface="Arial"/>
              </a:defRPr>
            </a:lvl3pPr>
            <a:lvl4pPr indent="-355600" lvl="3" marL="1828800" marR="0" rtl="0" algn="l">
              <a:lnSpc>
                <a:spcPct val="100000"/>
              </a:lnSpc>
              <a:spcBef>
                <a:spcPts val="16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4pPr>
            <a:lvl5pPr indent="-355600" lvl="4" marL="2286000" marR="0" rtl="0" algn="l">
              <a:lnSpc>
                <a:spcPct val="100000"/>
              </a:lnSpc>
              <a:spcBef>
                <a:spcPts val="16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9"/>
          <p:cNvSpPr/>
          <p:nvPr/>
        </p:nvSpPr>
        <p:spPr>
          <a:xfrm>
            <a:off x="0" y="6333741"/>
            <a:ext cx="12192000" cy="524259"/>
          </a:xfrm>
          <a:prstGeom prst="rect">
            <a:avLst/>
          </a:prstGeom>
          <a:solidFill>
            <a:srgbClr val="00B0F0">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8" name="Google Shape;38;p9"/>
          <p:cNvCxnSpPr/>
          <p:nvPr/>
        </p:nvCxnSpPr>
        <p:spPr>
          <a:xfrm>
            <a:off x="0" y="6325006"/>
            <a:ext cx="12192000" cy="0"/>
          </a:xfrm>
          <a:prstGeom prst="straightConnector1">
            <a:avLst/>
          </a:prstGeom>
          <a:noFill/>
          <a:ln cap="flat" cmpd="sng" w="38100">
            <a:solidFill>
              <a:schemeClr val="lt1"/>
            </a:solidFill>
            <a:prstDash val="solid"/>
            <a:miter lim="800000"/>
            <a:headEnd len="sm" w="sm" type="none"/>
            <a:tailEnd len="sm" w="sm" type="none"/>
          </a:ln>
        </p:spPr>
      </p:cxnSp>
      <p:pic>
        <p:nvPicPr>
          <p:cNvPr id="39" name="Google Shape;39;p9"/>
          <p:cNvPicPr preferRelativeResize="0"/>
          <p:nvPr/>
        </p:nvPicPr>
        <p:blipFill rotWithShape="1">
          <a:blip r:embed="rId2">
            <a:alphaModFix/>
          </a:blip>
          <a:srcRect b="0" l="0" r="0" t="0"/>
          <a:stretch/>
        </p:blipFill>
        <p:spPr>
          <a:xfrm>
            <a:off x="10931868" y="6489570"/>
            <a:ext cx="1059391" cy="21675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3" r:id="rId3"/>
    <p:sldLayoutId id="214748365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2"/>
          <p:cNvSpPr txBox="1"/>
          <p:nvPr>
            <p:ph type="title"/>
          </p:nvPr>
        </p:nvSpPr>
        <p:spPr>
          <a:xfrm>
            <a:off x="3876025" y="3608480"/>
            <a:ext cx="10515600" cy="23763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lt1"/>
              </a:buClr>
              <a:buSzPts val="6600"/>
              <a:buFont typeface="Montserrat"/>
              <a:buNone/>
            </a:pPr>
            <a:r>
              <a:rPr b="1" lang="en-US" sz="6600">
                <a:solidFill>
                  <a:schemeClr val="lt1"/>
                </a:solidFill>
                <a:latin typeface="Montserrat"/>
                <a:ea typeface="Montserrat"/>
                <a:cs typeface="Montserrat"/>
                <a:sym typeface="Montserrat"/>
              </a:rPr>
              <a:t>Roleplays</a:t>
            </a:r>
            <a:endParaRPr b="1" sz="660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838200" y="2332380"/>
            <a:ext cx="10515600" cy="23763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6600"/>
              <a:buFont typeface="Montserrat"/>
              <a:buNone/>
            </a:pPr>
            <a:r>
              <a:rPr lang="en-US"/>
              <a:t>Solo vs. Team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682754" y="133465"/>
            <a:ext cx="10820400" cy="1522081"/>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lt1"/>
              </a:buClr>
              <a:buSzPts val="5000"/>
              <a:buFont typeface="Montserrat"/>
              <a:buNone/>
            </a:pPr>
            <a:r>
              <a:rPr lang="en-US"/>
              <a:t>Individual Series</a:t>
            </a:r>
            <a:endParaRPr/>
          </a:p>
        </p:txBody>
      </p:sp>
      <p:sp>
        <p:nvSpPr>
          <p:cNvPr id="128" name="Google Shape;128;p22"/>
          <p:cNvSpPr txBox="1"/>
          <p:nvPr/>
        </p:nvSpPr>
        <p:spPr>
          <a:xfrm>
            <a:off x="280075" y="1951725"/>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10 MINUTES</a:t>
            </a:r>
            <a:endParaRPr b="1" sz="2300">
              <a:solidFill>
                <a:schemeClr val="dk1"/>
              </a:solidFill>
              <a:latin typeface="Montserrat"/>
              <a:ea typeface="Montserrat"/>
              <a:cs typeface="Montserrat"/>
              <a:sym typeface="Montserrat"/>
            </a:endParaRPr>
          </a:p>
        </p:txBody>
      </p:sp>
      <p:sp>
        <p:nvSpPr>
          <p:cNvPr id="129" name="Google Shape;129;p22"/>
          <p:cNvSpPr txBox="1"/>
          <p:nvPr/>
        </p:nvSpPr>
        <p:spPr>
          <a:xfrm>
            <a:off x="724650" y="2577425"/>
            <a:ext cx="52938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To review Case Study and use scrap paper to write down PIs and an outline of your presentation answering all the questions. </a:t>
            </a:r>
            <a:endParaRPr>
              <a:latin typeface="Montserrat"/>
              <a:ea typeface="Montserrat"/>
              <a:cs typeface="Montserrat"/>
              <a:sym typeface="Montserrat"/>
            </a:endParaRPr>
          </a:p>
        </p:txBody>
      </p:sp>
      <p:sp>
        <p:nvSpPr>
          <p:cNvPr id="130" name="Google Shape;130;p22"/>
          <p:cNvSpPr txBox="1"/>
          <p:nvPr/>
        </p:nvSpPr>
        <p:spPr>
          <a:xfrm>
            <a:off x="315100" y="3660125"/>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10 MINUTES </a:t>
            </a:r>
            <a:endParaRPr b="1" sz="2300">
              <a:solidFill>
                <a:schemeClr val="dk1"/>
              </a:solidFill>
              <a:latin typeface="Montserrat"/>
              <a:ea typeface="Montserrat"/>
              <a:cs typeface="Montserrat"/>
              <a:sym typeface="Montserrat"/>
            </a:endParaRPr>
          </a:p>
        </p:txBody>
      </p:sp>
      <p:sp>
        <p:nvSpPr>
          <p:cNvPr id="131" name="Google Shape;131;p22"/>
          <p:cNvSpPr txBox="1"/>
          <p:nvPr/>
        </p:nvSpPr>
        <p:spPr>
          <a:xfrm>
            <a:off x="852350" y="4261150"/>
            <a:ext cx="52938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To present your ideas to the judge and answer the questions from the case study</a:t>
            </a:r>
            <a:endParaRPr>
              <a:latin typeface="Montserrat"/>
              <a:ea typeface="Montserrat"/>
              <a:cs typeface="Montserrat"/>
              <a:sym typeface="Montserrat"/>
            </a:endParaRPr>
          </a:p>
        </p:txBody>
      </p:sp>
      <p:sp>
        <p:nvSpPr>
          <p:cNvPr id="132" name="Google Shape;132;p22"/>
          <p:cNvSpPr txBox="1"/>
          <p:nvPr/>
        </p:nvSpPr>
        <p:spPr>
          <a:xfrm>
            <a:off x="358375" y="4938975"/>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5</a:t>
            </a:r>
            <a:r>
              <a:rPr b="1" lang="en-US" sz="2300">
                <a:solidFill>
                  <a:schemeClr val="dk1"/>
                </a:solidFill>
                <a:latin typeface="Montserrat"/>
                <a:ea typeface="Montserrat"/>
                <a:cs typeface="Montserrat"/>
                <a:sym typeface="Montserrat"/>
              </a:rPr>
              <a:t> MINUTES </a:t>
            </a:r>
            <a:endParaRPr b="1" sz="2300">
              <a:solidFill>
                <a:schemeClr val="dk1"/>
              </a:solidFill>
              <a:latin typeface="Montserrat"/>
              <a:ea typeface="Montserrat"/>
              <a:cs typeface="Montserrat"/>
              <a:sym typeface="Montserrat"/>
            </a:endParaRPr>
          </a:p>
        </p:txBody>
      </p:sp>
      <p:sp>
        <p:nvSpPr>
          <p:cNvPr id="133" name="Google Shape;133;p22"/>
          <p:cNvSpPr txBox="1"/>
          <p:nvPr/>
        </p:nvSpPr>
        <p:spPr>
          <a:xfrm>
            <a:off x="947125" y="5477775"/>
            <a:ext cx="52938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To answer judge’s questions</a:t>
            </a:r>
            <a:endParaRPr>
              <a:latin typeface="Montserrat"/>
              <a:ea typeface="Montserrat"/>
              <a:cs typeface="Montserrat"/>
              <a:sym typeface="Montserrat"/>
            </a:endParaRPr>
          </a:p>
        </p:txBody>
      </p:sp>
      <p:pic>
        <p:nvPicPr>
          <p:cNvPr id="134" name="Google Shape;134;p22"/>
          <p:cNvPicPr preferRelativeResize="0"/>
          <p:nvPr/>
        </p:nvPicPr>
        <p:blipFill>
          <a:blip r:embed="rId3">
            <a:alphaModFix/>
          </a:blip>
          <a:stretch>
            <a:fillRect/>
          </a:stretch>
        </p:blipFill>
        <p:spPr>
          <a:xfrm>
            <a:off x="6973677" y="2526399"/>
            <a:ext cx="4658499" cy="31049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682754" y="133465"/>
            <a:ext cx="10820400" cy="15222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lt1"/>
              </a:buClr>
              <a:buSzPts val="5000"/>
              <a:buFont typeface="Montserrat"/>
              <a:buNone/>
            </a:pPr>
            <a:r>
              <a:rPr lang="en-US"/>
              <a:t>Team-Decision Making</a:t>
            </a:r>
            <a:endParaRPr/>
          </a:p>
        </p:txBody>
      </p:sp>
      <p:sp>
        <p:nvSpPr>
          <p:cNvPr id="140" name="Google Shape;140;p23"/>
          <p:cNvSpPr txBox="1"/>
          <p:nvPr/>
        </p:nvSpPr>
        <p:spPr>
          <a:xfrm>
            <a:off x="280075" y="1951725"/>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30 MINUTES</a:t>
            </a:r>
            <a:endParaRPr b="1" sz="2300">
              <a:solidFill>
                <a:schemeClr val="dk1"/>
              </a:solidFill>
              <a:latin typeface="Montserrat"/>
              <a:ea typeface="Montserrat"/>
              <a:cs typeface="Montserrat"/>
              <a:sym typeface="Montserrat"/>
            </a:endParaRPr>
          </a:p>
        </p:txBody>
      </p:sp>
      <p:sp>
        <p:nvSpPr>
          <p:cNvPr id="141" name="Google Shape;141;p23"/>
          <p:cNvSpPr txBox="1"/>
          <p:nvPr/>
        </p:nvSpPr>
        <p:spPr>
          <a:xfrm>
            <a:off x="724650" y="2577425"/>
            <a:ext cx="52938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To review Case Study and use scrap paper to write down PIs and an outline of your presentation answering all the questions with your partner</a:t>
            </a:r>
            <a:endParaRPr>
              <a:latin typeface="Montserrat"/>
              <a:ea typeface="Montserrat"/>
              <a:cs typeface="Montserrat"/>
              <a:sym typeface="Montserrat"/>
            </a:endParaRPr>
          </a:p>
        </p:txBody>
      </p:sp>
      <p:sp>
        <p:nvSpPr>
          <p:cNvPr id="142" name="Google Shape;142;p23"/>
          <p:cNvSpPr txBox="1"/>
          <p:nvPr/>
        </p:nvSpPr>
        <p:spPr>
          <a:xfrm>
            <a:off x="315100" y="3660125"/>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15 MINUTES </a:t>
            </a:r>
            <a:endParaRPr b="1" sz="2300">
              <a:solidFill>
                <a:schemeClr val="dk1"/>
              </a:solidFill>
              <a:latin typeface="Montserrat"/>
              <a:ea typeface="Montserrat"/>
              <a:cs typeface="Montserrat"/>
              <a:sym typeface="Montserrat"/>
            </a:endParaRPr>
          </a:p>
        </p:txBody>
      </p:sp>
      <p:sp>
        <p:nvSpPr>
          <p:cNvPr id="143" name="Google Shape;143;p23"/>
          <p:cNvSpPr txBox="1"/>
          <p:nvPr/>
        </p:nvSpPr>
        <p:spPr>
          <a:xfrm>
            <a:off x="852350" y="4261150"/>
            <a:ext cx="52938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To present your ideas to the judge and answer any questions the judge has for you</a:t>
            </a:r>
            <a:endParaRPr>
              <a:latin typeface="Montserrat"/>
              <a:ea typeface="Montserrat"/>
              <a:cs typeface="Montserrat"/>
              <a:sym typeface="Montserrat"/>
            </a:endParaRPr>
          </a:p>
        </p:txBody>
      </p:sp>
      <p:pic>
        <p:nvPicPr>
          <p:cNvPr id="144" name="Google Shape;144;p23"/>
          <p:cNvPicPr preferRelativeResize="0"/>
          <p:nvPr/>
        </p:nvPicPr>
        <p:blipFill>
          <a:blip r:embed="rId3">
            <a:alphaModFix/>
          </a:blip>
          <a:stretch>
            <a:fillRect/>
          </a:stretch>
        </p:blipFill>
        <p:spPr>
          <a:xfrm>
            <a:off x="6359224" y="2440648"/>
            <a:ext cx="5293800" cy="29777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idx="1" type="body"/>
          </p:nvPr>
        </p:nvSpPr>
        <p:spPr>
          <a:xfrm>
            <a:off x="682754" y="2002055"/>
            <a:ext cx="10823400" cy="3912600"/>
          </a:xfrm>
          <a:prstGeom prst="rect">
            <a:avLst/>
          </a:prstGeom>
        </p:spPr>
        <p:txBody>
          <a:bodyPr anchorCtr="0" anchor="t" bIns="45700" lIns="91425" spcFirstLastPara="1" rIns="91425" wrap="square" tIns="45700">
            <a:noAutofit/>
          </a:bodyPr>
          <a:lstStyle/>
          <a:p>
            <a:pPr indent="-431800" lvl="0" marL="457200" rtl="0" algn="l">
              <a:spcBef>
                <a:spcPts val="1600"/>
              </a:spcBef>
              <a:spcAft>
                <a:spcPts val="0"/>
              </a:spcAft>
              <a:buClr>
                <a:schemeClr val="dk1"/>
              </a:buClr>
              <a:buSzPts val="3200"/>
              <a:buChar char="●"/>
            </a:pPr>
            <a:r>
              <a:rPr lang="en-US">
                <a:solidFill>
                  <a:schemeClr val="dk1"/>
                </a:solidFill>
              </a:rPr>
              <a:t>Business Law and Ethics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Buying and Merchandising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Entrepreneurship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Financial Services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Hospitality Services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Marketing Management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Sports and Entertainment TDM</a:t>
            </a:r>
            <a:endParaRPr>
              <a:solidFill>
                <a:schemeClr val="dk1"/>
              </a:solidFill>
            </a:endParaRPr>
          </a:p>
          <a:p>
            <a:pPr indent="-431800" lvl="0" marL="457200" rtl="0" algn="l">
              <a:spcBef>
                <a:spcPts val="0"/>
              </a:spcBef>
              <a:spcAft>
                <a:spcPts val="0"/>
              </a:spcAft>
              <a:buClr>
                <a:schemeClr val="dk1"/>
              </a:buClr>
              <a:buSzPts val="3200"/>
              <a:buChar char="●"/>
            </a:pPr>
            <a:r>
              <a:rPr lang="en-US">
                <a:solidFill>
                  <a:schemeClr val="dk1"/>
                </a:solidFill>
              </a:rPr>
              <a:t>Travel and Tourism TDM</a:t>
            </a:r>
            <a:endParaRPr>
              <a:solidFill>
                <a:schemeClr val="dk1"/>
              </a:solidFill>
            </a:endParaRPr>
          </a:p>
        </p:txBody>
      </p:sp>
      <p:sp>
        <p:nvSpPr>
          <p:cNvPr id="151" name="Google Shape;151;p24"/>
          <p:cNvSpPr txBox="1"/>
          <p:nvPr>
            <p:ph type="title"/>
          </p:nvPr>
        </p:nvSpPr>
        <p:spPr>
          <a:xfrm>
            <a:off x="682754" y="133465"/>
            <a:ext cx="10820400" cy="152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800">
                <a:latin typeface="Montserrat"/>
                <a:ea typeface="Montserrat"/>
                <a:cs typeface="Montserrat"/>
                <a:sym typeface="Montserrat"/>
              </a:rPr>
              <a:t>Team Decision Making</a:t>
            </a:r>
            <a:endParaRPr sz="48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682754" y="133465"/>
            <a:ext cx="10820400" cy="152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Professional Selling and Consulting</a:t>
            </a:r>
            <a:endParaRPr/>
          </a:p>
        </p:txBody>
      </p:sp>
      <p:sp>
        <p:nvSpPr>
          <p:cNvPr id="158" name="Google Shape;158;p25"/>
          <p:cNvSpPr txBox="1"/>
          <p:nvPr/>
        </p:nvSpPr>
        <p:spPr>
          <a:xfrm>
            <a:off x="320550" y="1891850"/>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Financial Consulting</a:t>
            </a:r>
            <a:endParaRPr b="1" sz="2300">
              <a:solidFill>
                <a:schemeClr val="dk1"/>
              </a:solidFill>
              <a:latin typeface="Montserrat"/>
              <a:ea typeface="Montserrat"/>
              <a:cs typeface="Montserrat"/>
              <a:sym typeface="Montserrat"/>
            </a:endParaRPr>
          </a:p>
        </p:txBody>
      </p:sp>
      <p:sp>
        <p:nvSpPr>
          <p:cNvPr id="159" name="Google Shape;159;p25"/>
          <p:cNvSpPr txBox="1"/>
          <p:nvPr/>
        </p:nvSpPr>
        <p:spPr>
          <a:xfrm>
            <a:off x="320550" y="3241488"/>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Hospitality and Tourism Professional Selling</a:t>
            </a:r>
            <a:endParaRPr b="1" sz="2300">
              <a:solidFill>
                <a:schemeClr val="dk1"/>
              </a:solidFill>
              <a:latin typeface="Montserrat"/>
              <a:ea typeface="Montserrat"/>
              <a:cs typeface="Montserrat"/>
              <a:sym typeface="Montserrat"/>
            </a:endParaRPr>
          </a:p>
        </p:txBody>
      </p:sp>
      <p:sp>
        <p:nvSpPr>
          <p:cNvPr id="160" name="Google Shape;160;p25"/>
          <p:cNvSpPr txBox="1"/>
          <p:nvPr/>
        </p:nvSpPr>
        <p:spPr>
          <a:xfrm>
            <a:off x="320550" y="4699625"/>
            <a:ext cx="1155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Montserrat"/>
                <a:ea typeface="Montserrat"/>
                <a:cs typeface="Montserrat"/>
                <a:sym typeface="Montserrat"/>
              </a:rPr>
              <a:t>Professional Selling</a:t>
            </a:r>
            <a:endParaRPr b="1" sz="2300">
              <a:solidFill>
                <a:schemeClr val="dk1"/>
              </a:solidFill>
              <a:latin typeface="Montserrat"/>
              <a:ea typeface="Montserrat"/>
              <a:cs typeface="Montserrat"/>
              <a:sym typeface="Montserrat"/>
            </a:endParaRPr>
          </a:p>
        </p:txBody>
      </p:sp>
      <p:sp>
        <p:nvSpPr>
          <p:cNvPr id="161" name="Google Shape;161;p25"/>
          <p:cNvSpPr txBox="1"/>
          <p:nvPr/>
        </p:nvSpPr>
        <p:spPr>
          <a:xfrm>
            <a:off x="857100" y="2430650"/>
            <a:ext cx="52938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You are to assume the role of a financial consultant. Your client wants to buy a home but they are not sure if they qualify for a mortgage. </a:t>
            </a:r>
            <a:endParaRPr>
              <a:latin typeface="Montserrat"/>
              <a:ea typeface="Montserrat"/>
              <a:cs typeface="Montserrat"/>
              <a:sym typeface="Montserrat"/>
            </a:endParaRPr>
          </a:p>
        </p:txBody>
      </p:sp>
      <p:sp>
        <p:nvSpPr>
          <p:cNvPr id="162" name="Google Shape;162;p25"/>
          <p:cNvSpPr txBox="1"/>
          <p:nvPr/>
        </p:nvSpPr>
        <p:spPr>
          <a:xfrm>
            <a:off x="857100" y="3729113"/>
            <a:ext cx="52938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You are to assume the role of a sales representative of a virtual running/race events company. You have a meeting with the director of tourism to present you ideas on how you can bring tourism to the city. </a:t>
            </a:r>
            <a:endParaRPr>
              <a:latin typeface="Montserrat"/>
              <a:ea typeface="Montserrat"/>
              <a:cs typeface="Montserrat"/>
              <a:sym typeface="Montserrat"/>
            </a:endParaRPr>
          </a:p>
        </p:txBody>
      </p:sp>
      <p:sp>
        <p:nvSpPr>
          <p:cNvPr id="163" name="Google Shape;163;p25"/>
          <p:cNvSpPr txBox="1"/>
          <p:nvPr/>
        </p:nvSpPr>
        <p:spPr>
          <a:xfrm>
            <a:off x="857100" y="5129913"/>
            <a:ext cx="52938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You are to assume the role of a sales representative for a company providing health and safety auditing and consulting solutions. He/she wants to learn about your company’s products and services. </a:t>
            </a:r>
            <a:endParaRPr>
              <a:latin typeface="Montserrat"/>
              <a:ea typeface="Montserrat"/>
              <a:cs typeface="Montserrat"/>
              <a:sym typeface="Montserrat"/>
            </a:endParaRPr>
          </a:p>
        </p:txBody>
      </p:sp>
      <p:pic>
        <p:nvPicPr>
          <p:cNvPr id="164" name="Google Shape;164;p25"/>
          <p:cNvPicPr preferRelativeResize="0"/>
          <p:nvPr/>
        </p:nvPicPr>
        <p:blipFill>
          <a:blip r:embed="rId3">
            <a:alphaModFix/>
          </a:blip>
          <a:stretch>
            <a:fillRect/>
          </a:stretch>
        </p:blipFill>
        <p:spPr>
          <a:xfrm>
            <a:off x="11012500" y="3698388"/>
            <a:ext cx="677713" cy="677713"/>
          </a:xfrm>
          <a:prstGeom prst="rect">
            <a:avLst/>
          </a:prstGeom>
          <a:noFill/>
          <a:ln>
            <a:noFill/>
          </a:ln>
        </p:spPr>
      </p:pic>
      <p:pic>
        <p:nvPicPr>
          <p:cNvPr id="165" name="Google Shape;165;p25"/>
          <p:cNvPicPr preferRelativeResize="0"/>
          <p:nvPr/>
        </p:nvPicPr>
        <p:blipFill>
          <a:blip r:embed="rId4">
            <a:alphaModFix/>
          </a:blip>
          <a:stretch>
            <a:fillRect/>
          </a:stretch>
        </p:blipFill>
        <p:spPr>
          <a:xfrm>
            <a:off x="11012500" y="2068763"/>
            <a:ext cx="677725" cy="677725"/>
          </a:xfrm>
          <a:prstGeom prst="rect">
            <a:avLst/>
          </a:prstGeom>
          <a:noFill/>
          <a:ln>
            <a:noFill/>
          </a:ln>
        </p:spPr>
      </p:pic>
      <p:pic>
        <p:nvPicPr>
          <p:cNvPr id="166" name="Google Shape;166;p25"/>
          <p:cNvPicPr preferRelativeResize="0"/>
          <p:nvPr/>
        </p:nvPicPr>
        <p:blipFill>
          <a:blip r:embed="rId5">
            <a:alphaModFix/>
          </a:blip>
          <a:stretch>
            <a:fillRect/>
          </a:stretch>
        </p:blipFill>
        <p:spPr>
          <a:xfrm>
            <a:off x="11012500" y="5344950"/>
            <a:ext cx="677725" cy="677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idx="1" type="body"/>
          </p:nvPr>
        </p:nvSpPr>
        <p:spPr>
          <a:xfrm>
            <a:off x="682754" y="2002055"/>
            <a:ext cx="10823400" cy="3912600"/>
          </a:xfrm>
          <a:prstGeom prst="rect">
            <a:avLst/>
          </a:prstGeom>
        </p:spPr>
        <p:txBody>
          <a:bodyPr anchorCtr="0" anchor="t" bIns="45700" lIns="91425" spcFirstLastPara="1" rIns="91425" wrap="square" tIns="45700">
            <a:noAutofit/>
          </a:bodyPr>
          <a:lstStyle/>
          <a:p>
            <a:pPr indent="0" lvl="0" marL="0" rtl="0" algn="l">
              <a:spcBef>
                <a:spcPts val="1600"/>
              </a:spcBef>
              <a:spcAft>
                <a:spcPts val="0"/>
              </a:spcAft>
              <a:buNone/>
            </a:pPr>
            <a:r>
              <a:rPr lang="en-US"/>
              <a:t>The maximum score for the evaluation is 100 points. The cluster exam and each role-play presentation will be valued at one-third (1/3) of the total score. In the final round of competition, the role-play presentation will be weighted twice (2 times) the value of the exam score. The exam score carries forward into the final round of competition.</a:t>
            </a:r>
            <a:endParaRPr/>
          </a:p>
        </p:txBody>
      </p:sp>
      <p:sp>
        <p:nvSpPr>
          <p:cNvPr id="173" name="Google Shape;173;p26"/>
          <p:cNvSpPr txBox="1"/>
          <p:nvPr>
            <p:ph type="title"/>
          </p:nvPr>
        </p:nvSpPr>
        <p:spPr>
          <a:xfrm>
            <a:off x="682754" y="133465"/>
            <a:ext cx="10820400" cy="152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Grading- Solo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idx="1" type="body"/>
          </p:nvPr>
        </p:nvSpPr>
        <p:spPr>
          <a:xfrm>
            <a:off x="682754" y="2002055"/>
            <a:ext cx="10823400" cy="3912600"/>
          </a:xfrm>
          <a:prstGeom prst="rect">
            <a:avLst/>
          </a:prstGeom>
        </p:spPr>
        <p:txBody>
          <a:bodyPr anchorCtr="0" anchor="t" bIns="45700" lIns="91425" spcFirstLastPara="1" rIns="91425" wrap="square" tIns="45700">
            <a:noAutofit/>
          </a:bodyPr>
          <a:lstStyle/>
          <a:p>
            <a:pPr indent="0" lvl="0" marL="0" rtl="0" algn="l">
              <a:spcBef>
                <a:spcPts val="1600"/>
              </a:spcBef>
              <a:spcAft>
                <a:spcPts val="0"/>
              </a:spcAft>
              <a:buNone/>
            </a:pPr>
            <a:r>
              <a:rPr lang="en-US"/>
              <a:t>The maximum score for the evaluation is 100 points. The presentation will be weighted twice (2 times) the value of the averaged exam score. The exam score carries forward into the final round of competition.</a:t>
            </a:r>
            <a:endParaRPr/>
          </a:p>
        </p:txBody>
      </p:sp>
      <p:sp>
        <p:nvSpPr>
          <p:cNvPr id="180" name="Google Shape;180;p27"/>
          <p:cNvSpPr txBox="1"/>
          <p:nvPr>
            <p:ph type="title"/>
          </p:nvPr>
        </p:nvSpPr>
        <p:spPr>
          <a:xfrm>
            <a:off x="682754" y="133465"/>
            <a:ext cx="10820400" cy="152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Grading- TDM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838200" y="2332380"/>
            <a:ext cx="10515600" cy="237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Prep Nights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838200" y="2332380"/>
            <a:ext cx="10515600" cy="23763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6600"/>
              <a:buFont typeface="Montserrat"/>
              <a:buNone/>
            </a:pPr>
            <a:r>
              <a:rPr lang="en-US"/>
              <a:t>Demonstration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ph type="title"/>
          </p:nvPr>
        </p:nvSpPr>
        <p:spPr>
          <a:xfrm>
            <a:off x="838200" y="2332380"/>
            <a:ext cx="10515600" cy="237615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6600"/>
              <a:buFont typeface="Montserrat"/>
              <a:buNone/>
            </a:pPr>
            <a:r>
              <a:rPr lang="en-US"/>
              <a:t>Testing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682803" y="392152"/>
            <a:ext cx="9288900" cy="11355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D7DC3"/>
              </a:buClr>
              <a:buSzPts val="5000"/>
              <a:buFont typeface="Montserrat"/>
              <a:buNone/>
            </a:pPr>
            <a:r>
              <a:rPr lang="en-US"/>
              <a:t>Career Cluster Exams</a:t>
            </a:r>
            <a:endParaRPr/>
          </a:p>
        </p:txBody>
      </p:sp>
      <p:sp>
        <p:nvSpPr>
          <p:cNvPr id="61" name="Google Shape;61;p14"/>
          <p:cNvSpPr txBox="1"/>
          <p:nvPr>
            <p:ph idx="1" type="body"/>
          </p:nvPr>
        </p:nvSpPr>
        <p:spPr>
          <a:xfrm>
            <a:off x="70650" y="3093275"/>
            <a:ext cx="3059400" cy="729300"/>
          </a:xfrm>
          <a:prstGeom prst="rect">
            <a:avLst/>
          </a:prstGeom>
          <a:noFill/>
          <a:ln>
            <a:noFill/>
          </a:ln>
        </p:spPr>
        <p:txBody>
          <a:bodyPr anchorCtr="0" anchor="t" bIns="45700" lIns="91425" spcFirstLastPara="1" rIns="91425" wrap="square" tIns="45700">
            <a:noAutofit/>
          </a:bodyPr>
          <a:lstStyle/>
          <a:p>
            <a:pPr indent="-25400" lvl="0" marL="228600" rtl="0" algn="ctr">
              <a:lnSpc>
                <a:spcPct val="100000"/>
              </a:lnSpc>
              <a:spcBef>
                <a:spcPts val="0"/>
              </a:spcBef>
              <a:spcAft>
                <a:spcPts val="0"/>
              </a:spcAft>
              <a:buClr>
                <a:srgbClr val="7F7F7F"/>
              </a:buClr>
              <a:buSzPts val="1520"/>
              <a:buNone/>
            </a:pPr>
            <a:r>
              <a:rPr b="1" lang="en-US" sz="1820"/>
              <a:t>Business Management + Administration</a:t>
            </a:r>
            <a:endParaRPr b="1" sz="1820"/>
          </a:p>
        </p:txBody>
      </p:sp>
      <p:pic>
        <p:nvPicPr>
          <p:cNvPr id="62" name="Google Shape;62;p14"/>
          <p:cNvPicPr preferRelativeResize="0"/>
          <p:nvPr/>
        </p:nvPicPr>
        <p:blipFill>
          <a:blip r:embed="rId3">
            <a:alphaModFix/>
          </a:blip>
          <a:stretch>
            <a:fillRect/>
          </a:stretch>
        </p:blipFill>
        <p:spPr>
          <a:xfrm>
            <a:off x="1124100" y="1988375"/>
            <a:ext cx="952500" cy="952500"/>
          </a:xfrm>
          <a:prstGeom prst="rect">
            <a:avLst/>
          </a:prstGeom>
          <a:noFill/>
          <a:ln>
            <a:noFill/>
          </a:ln>
        </p:spPr>
      </p:pic>
      <p:pic>
        <p:nvPicPr>
          <p:cNvPr id="63" name="Google Shape;63;p14"/>
          <p:cNvPicPr preferRelativeResize="0"/>
          <p:nvPr/>
        </p:nvPicPr>
        <p:blipFill>
          <a:blip r:embed="rId4">
            <a:alphaModFix/>
          </a:blip>
          <a:stretch>
            <a:fillRect/>
          </a:stretch>
        </p:blipFill>
        <p:spPr>
          <a:xfrm>
            <a:off x="4850988" y="1988375"/>
            <a:ext cx="952500" cy="952500"/>
          </a:xfrm>
          <a:prstGeom prst="rect">
            <a:avLst/>
          </a:prstGeom>
          <a:noFill/>
          <a:ln>
            <a:noFill/>
          </a:ln>
        </p:spPr>
      </p:pic>
      <p:pic>
        <p:nvPicPr>
          <p:cNvPr id="64" name="Google Shape;64;p14"/>
          <p:cNvPicPr preferRelativeResize="0"/>
          <p:nvPr/>
        </p:nvPicPr>
        <p:blipFill>
          <a:blip r:embed="rId5">
            <a:alphaModFix/>
          </a:blip>
          <a:stretch>
            <a:fillRect/>
          </a:stretch>
        </p:blipFill>
        <p:spPr>
          <a:xfrm>
            <a:off x="8263528" y="1988375"/>
            <a:ext cx="952500" cy="952500"/>
          </a:xfrm>
          <a:prstGeom prst="rect">
            <a:avLst/>
          </a:prstGeom>
          <a:noFill/>
          <a:ln>
            <a:noFill/>
          </a:ln>
        </p:spPr>
      </p:pic>
      <p:pic>
        <p:nvPicPr>
          <p:cNvPr id="65" name="Google Shape;65;p14"/>
          <p:cNvPicPr preferRelativeResize="0"/>
          <p:nvPr/>
        </p:nvPicPr>
        <p:blipFill>
          <a:blip r:embed="rId6">
            <a:alphaModFix/>
          </a:blip>
          <a:stretch>
            <a:fillRect/>
          </a:stretch>
        </p:blipFill>
        <p:spPr>
          <a:xfrm>
            <a:off x="2689825" y="3986028"/>
            <a:ext cx="867197" cy="867197"/>
          </a:xfrm>
          <a:prstGeom prst="rect">
            <a:avLst/>
          </a:prstGeom>
          <a:noFill/>
          <a:ln>
            <a:noFill/>
          </a:ln>
        </p:spPr>
      </p:pic>
      <p:pic>
        <p:nvPicPr>
          <p:cNvPr id="66" name="Google Shape;66;p14"/>
          <p:cNvPicPr preferRelativeResize="0"/>
          <p:nvPr/>
        </p:nvPicPr>
        <p:blipFill>
          <a:blip r:embed="rId7">
            <a:alphaModFix/>
          </a:blip>
          <a:stretch>
            <a:fillRect/>
          </a:stretch>
        </p:blipFill>
        <p:spPr>
          <a:xfrm>
            <a:off x="6769097" y="3986028"/>
            <a:ext cx="867197" cy="867197"/>
          </a:xfrm>
          <a:prstGeom prst="rect">
            <a:avLst/>
          </a:prstGeom>
          <a:noFill/>
          <a:ln>
            <a:noFill/>
          </a:ln>
        </p:spPr>
      </p:pic>
      <p:sp>
        <p:nvSpPr>
          <p:cNvPr id="67" name="Google Shape;67;p14"/>
          <p:cNvSpPr txBox="1"/>
          <p:nvPr>
            <p:ph idx="1" type="body"/>
          </p:nvPr>
        </p:nvSpPr>
        <p:spPr>
          <a:xfrm>
            <a:off x="3684488" y="3098800"/>
            <a:ext cx="3059400" cy="729300"/>
          </a:xfrm>
          <a:prstGeom prst="rect">
            <a:avLst/>
          </a:prstGeom>
          <a:noFill/>
          <a:ln>
            <a:noFill/>
          </a:ln>
        </p:spPr>
        <p:txBody>
          <a:bodyPr anchorCtr="0" anchor="t" bIns="45700" lIns="91425" spcFirstLastPara="1" rIns="91425" wrap="square" tIns="45700">
            <a:noAutofit/>
          </a:bodyPr>
          <a:lstStyle/>
          <a:p>
            <a:pPr indent="-25400" lvl="0" marL="228600" rtl="0" algn="ctr">
              <a:lnSpc>
                <a:spcPct val="100000"/>
              </a:lnSpc>
              <a:spcBef>
                <a:spcPts val="0"/>
              </a:spcBef>
              <a:spcAft>
                <a:spcPts val="0"/>
              </a:spcAft>
              <a:buClr>
                <a:srgbClr val="7F7F7F"/>
              </a:buClr>
              <a:buSzPts val="1520"/>
              <a:buNone/>
            </a:pPr>
            <a:r>
              <a:rPr b="1" lang="en-US" sz="1820"/>
              <a:t>Hospitality + Tourism</a:t>
            </a:r>
            <a:endParaRPr b="1" sz="1820"/>
          </a:p>
        </p:txBody>
      </p:sp>
      <p:sp>
        <p:nvSpPr>
          <p:cNvPr id="68" name="Google Shape;68;p14"/>
          <p:cNvSpPr txBox="1"/>
          <p:nvPr>
            <p:ph idx="1" type="body"/>
          </p:nvPr>
        </p:nvSpPr>
        <p:spPr>
          <a:xfrm>
            <a:off x="7298325" y="3098800"/>
            <a:ext cx="3059400" cy="729300"/>
          </a:xfrm>
          <a:prstGeom prst="rect">
            <a:avLst/>
          </a:prstGeom>
          <a:noFill/>
          <a:ln>
            <a:noFill/>
          </a:ln>
        </p:spPr>
        <p:txBody>
          <a:bodyPr anchorCtr="0" anchor="t" bIns="45700" lIns="91425" spcFirstLastPara="1" rIns="91425" wrap="square" tIns="45700">
            <a:noAutofit/>
          </a:bodyPr>
          <a:lstStyle/>
          <a:p>
            <a:pPr indent="-25400" lvl="0" marL="228600" rtl="0" algn="ctr">
              <a:lnSpc>
                <a:spcPct val="100000"/>
              </a:lnSpc>
              <a:spcBef>
                <a:spcPts val="0"/>
              </a:spcBef>
              <a:spcAft>
                <a:spcPts val="0"/>
              </a:spcAft>
              <a:buClr>
                <a:srgbClr val="7F7F7F"/>
              </a:buClr>
              <a:buSzPts val="1520"/>
              <a:buNone/>
            </a:pPr>
            <a:r>
              <a:rPr b="1" lang="en-US" sz="1820"/>
              <a:t>Entrepreneurship</a:t>
            </a:r>
            <a:endParaRPr b="1" sz="1820"/>
          </a:p>
        </p:txBody>
      </p:sp>
      <p:sp>
        <p:nvSpPr>
          <p:cNvPr id="69" name="Google Shape;69;p14"/>
          <p:cNvSpPr txBox="1"/>
          <p:nvPr>
            <p:ph idx="1" type="body"/>
          </p:nvPr>
        </p:nvSpPr>
        <p:spPr>
          <a:xfrm>
            <a:off x="1517513" y="5098475"/>
            <a:ext cx="3059400" cy="729300"/>
          </a:xfrm>
          <a:prstGeom prst="rect">
            <a:avLst/>
          </a:prstGeom>
          <a:noFill/>
          <a:ln>
            <a:noFill/>
          </a:ln>
        </p:spPr>
        <p:txBody>
          <a:bodyPr anchorCtr="0" anchor="t" bIns="45700" lIns="91425" spcFirstLastPara="1" rIns="91425" wrap="square" tIns="45700">
            <a:noAutofit/>
          </a:bodyPr>
          <a:lstStyle/>
          <a:p>
            <a:pPr indent="0" lvl="0" marL="203200" rtl="0" algn="ctr">
              <a:lnSpc>
                <a:spcPct val="100000"/>
              </a:lnSpc>
              <a:spcBef>
                <a:spcPts val="0"/>
              </a:spcBef>
              <a:spcAft>
                <a:spcPts val="0"/>
              </a:spcAft>
              <a:buClr>
                <a:srgbClr val="7F7F7F"/>
              </a:buClr>
              <a:buSzPts val="1520"/>
              <a:buNone/>
            </a:pPr>
            <a:r>
              <a:rPr b="1" lang="en-US" sz="1820"/>
              <a:t>Marketing</a:t>
            </a:r>
            <a:endParaRPr b="1" sz="1820"/>
          </a:p>
        </p:txBody>
      </p:sp>
      <p:sp>
        <p:nvSpPr>
          <p:cNvPr id="70" name="Google Shape;70;p14"/>
          <p:cNvSpPr txBox="1"/>
          <p:nvPr>
            <p:ph idx="1" type="body"/>
          </p:nvPr>
        </p:nvSpPr>
        <p:spPr>
          <a:xfrm>
            <a:off x="5596788" y="5011150"/>
            <a:ext cx="3059400" cy="729300"/>
          </a:xfrm>
          <a:prstGeom prst="rect">
            <a:avLst/>
          </a:prstGeom>
          <a:noFill/>
          <a:ln>
            <a:noFill/>
          </a:ln>
        </p:spPr>
        <p:txBody>
          <a:bodyPr anchorCtr="0" anchor="t" bIns="45700" lIns="91425" spcFirstLastPara="1" rIns="91425" wrap="square" tIns="45700">
            <a:noAutofit/>
          </a:bodyPr>
          <a:lstStyle/>
          <a:p>
            <a:pPr indent="0" lvl="0" marL="203200" rtl="0" algn="ctr">
              <a:lnSpc>
                <a:spcPct val="100000"/>
              </a:lnSpc>
              <a:spcBef>
                <a:spcPts val="0"/>
              </a:spcBef>
              <a:spcAft>
                <a:spcPts val="0"/>
              </a:spcAft>
              <a:buClr>
                <a:srgbClr val="7F7F7F"/>
              </a:buClr>
              <a:buSzPts val="1520"/>
              <a:buNone/>
            </a:pPr>
            <a:r>
              <a:rPr b="1" lang="en-US" sz="1820"/>
              <a:t>Finance</a:t>
            </a:r>
            <a:endParaRPr b="1" sz="18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682753" y="680302"/>
            <a:ext cx="9288900" cy="11355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Business Admin + Management</a:t>
            </a:r>
            <a:endParaRPr/>
          </a:p>
        </p:txBody>
      </p:sp>
      <p:sp>
        <p:nvSpPr>
          <p:cNvPr id="77" name="Google Shape;77;p15"/>
          <p:cNvSpPr txBox="1"/>
          <p:nvPr>
            <p:ph idx="1" type="body"/>
          </p:nvPr>
        </p:nvSpPr>
        <p:spPr>
          <a:xfrm>
            <a:off x="682753" y="1944710"/>
            <a:ext cx="9288900" cy="3741300"/>
          </a:xfrm>
          <a:prstGeom prst="rect">
            <a:avLst/>
          </a:prstGeom>
        </p:spPr>
        <p:txBody>
          <a:bodyPr anchorCtr="0" anchor="t" bIns="45700" lIns="91425" spcFirstLastPara="1" rIns="91425" wrap="square" tIns="45700">
            <a:normAutofit/>
          </a:bodyPr>
          <a:lstStyle/>
          <a:p>
            <a:pPr indent="0" lvl="0" marL="0" rtl="0" algn="l">
              <a:spcBef>
                <a:spcPts val="1600"/>
              </a:spcBef>
              <a:spcAft>
                <a:spcPts val="0"/>
              </a:spcAft>
              <a:buNone/>
            </a:pPr>
            <a:r>
              <a:rPr lang="en-US"/>
              <a:t>Business Law and Ethics TDM</a:t>
            </a:r>
            <a:endParaRPr/>
          </a:p>
          <a:p>
            <a:pPr indent="0" lvl="0" marL="0" rtl="0" algn="l">
              <a:spcBef>
                <a:spcPts val="1600"/>
              </a:spcBef>
              <a:spcAft>
                <a:spcPts val="0"/>
              </a:spcAft>
              <a:buNone/>
            </a:pPr>
            <a:r>
              <a:rPr lang="en-US"/>
              <a:t>Human Resources Management Series</a:t>
            </a:r>
            <a:endParaRPr/>
          </a:p>
          <a:p>
            <a:pPr indent="0" lvl="0" marL="0" rtl="0" algn="l">
              <a:spcBef>
                <a:spcPts val="1600"/>
              </a:spcBef>
              <a:spcAft>
                <a:spcPts val="0"/>
              </a:spcAft>
              <a:buNone/>
            </a:pPr>
            <a:r>
              <a:rPr b="1" lang="en-US"/>
              <a:t>Principles of Business Management Admin</a:t>
            </a:r>
            <a:endParaRPr b="1"/>
          </a:p>
        </p:txBody>
      </p:sp>
      <p:pic>
        <p:nvPicPr>
          <p:cNvPr id="78" name="Google Shape;78;p15"/>
          <p:cNvPicPr preferRelativeResize="0"/>
          <p:nvPr/>
        </p:nvPicPr>
        <p:blipFill>
          <a:blip r:embed="rId3">
            <a:alphaModFix/>
          </a:blip>
          <a:stretch>
            <a:fillRect/>
          </a:stretch>
        </p:blipFill>
        <p:spPr>
          <a:xfrm>
            <a:off x="8778050" y="525675"/>
            <a:ext cx="1444725" cy="144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682753" y="680302"/>
            <a:ext cx="9288900" cy="1135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Hospitality and Tourism</a:t>
            </a:r>
            <a:endParaRPr/>
          </a:p>
        </p:txBody>
      </p:sp>
      <p:sp>
        <p:nvSpPr>
          <p:cNvPr id="85" name="Google Shape;85;p16"/>
          <p:cNvSpPr txBox="1"/>
          <p:nvPr>
            <p:ph idx="1" type="body"/>
          </p:nvPr>
        </p:nvSpPr>
        <p:spPr>
          <a:xfrm>
            <a:off x="682753" y="1944710"/>
            <a:ext cx="9288900" cy="3741300"/>
          </a:xfrm>
          <a:prstGeom prst="rect">
            <a:avLst/>
          </a:prstGeom>
        </p:spPr>
        <p:txBody>
          <a:bodyPr anchorCtr="0" anchor="t" bIns="45700" lIns="91425" spcFirstLastPara="1" rIns="91425" wrap="square" tIns="45700">
            <a:normAutofit lnSpcReduction="10000"/>
          </a:bodyPr>
          <a:lstStyle/>
          <a:p>
            <a:pPr indent="0" lvl="0" marL="0" rtl="0" algn="l">
              <a:spcBef>
                <a:spcPts val="1600"/>
              </a:spcBef>
              <a:spcAft>
                <a:spcPts val="0"/>
              </a:spcAft>
              <a:buNone/>
            </a:pPr>
            <a:r>
              <a:rPr lang="en-US"/>
              <a:t>Hospitality Services TDM</a:t>
            </a:r>
            <a:endParaRPr/>
          </a:p>
          <a:p>
            <a:pPr indent="0" lvl="0" marL="0" rtl="0" algn="l">
              <a:spcBef>
                <a:spcPts val="1600"/>
              </a:spcBef>
              <a:spcAft>
                <a:spcPts val="0"/>
              </a:spcAft>
              <a:buNone/>
            </a:pPr>
            <a:r>
              <a:rPr lang="en-US"/>
              <a:t>Hospitality and Tourism Professional Selling</a:t>
            </a:r>
            <a:endParaRPr/>
          </a:p>
          <a:p>
            <a:pPr indent="0" lvl="0" marL="0" rtl="0" algn="l">
              <a:spcBef>
                <a:spcPts val="1600"/>
              </a:spcBef>
              <a:spcAft>
                <a:spcPts val="0"/>
              </a:spcAft>
              <a:buNone/>
            </a:pPr>
            <a:r>
              <a:rPr lang="en-US"/>
              <a:t>Hotel and Lodging Management Series</a:t>
            </a:r>
            <a:endParaRPr/>
          </a:p>
          <a:p>
            <a:pPr indent="0" lvl="0" marL="0" rtl="0" algn="l">
              <a:spcBef>
                <a:spcPts val="1600"/>
              </a:spcBef>
              <a:spcAft>
                <a:spcPts val="0"/>
              </a:spcAft>
              <a:buNone/>
            </a:pPr>
            <a:r>
              <a:rPr b="1" lang="en-US"/>
              <a:t>Principles of Hospitality and Tourism</a:t>
            </a:r>
            <a:endParaRPr b="1"/>
          </a:p>
          <a:p>
            <a:pPr indent="0" lvl="0" marL="0" rtl="0" algn="l">
              <a:spcBef>
                <a:spcPts val="1600"/>
              </a:spcBef>
              <a:spcAft>
                <a:spcPts val="0"/>
              </a:spcAft>
              <a:buNone/>
            </a:pPr>
            <a:r>
              <a:rPr lang="en-US"/>
              <a:t>Restaurant and Food Service Management Series</a:t>
            </a:r>
            <a:endParaRPr/>
          </a:p>
          <a:p>
            <a:pPr indent="0" lvl="0" marL="0" rtl="0" algn="l">
              <a:spcBef>
                <a:spcPts val="1600"/>
              </a:spcBef>
              <a:spcAft>
                <a:spcPts val="0"/>
              </a:spcAft>
              <a:buNone/>
            </a:pPr>
            <a:r>
              <a:rPr lang="en-US"/>
              <a:t>Travel and Tourism TDM</a:t>
            </a:r>
            <a:endParaRPr/>
          </a:p>
        </p:txBody>
      </p:sp>
      <p:pic>
        <p:nvPicPr>
          <p:cNvPr id="86" name="Google Shape;86;p16"/>
          <p:cNvPicPr preferRelativeResize="0"/>
          <p:nvPr/>
        </p:nvPicPr>
        <p:blipFill>
          <a:blip r:embed="rId3">
            <a:alphaModFix/>
          </a:blip>
          <a:stretch>
            <a:fillRect/>
          </a:stretch>
        </p:blipFill>
        <p:spPr>
          <a:xfrm>
            <a:off x="9019153" y="292300"/>
            <a:ext cx="1135500" cy="1135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682753" y="680302"/>
            <a:ext cx="9288900" cy="1135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Entrepreneurship</a:t>
            </a:r>
            <a:endParaRPr/>
          </a:p>
        </p:txBody>
      </p:sp>
      <p:sp>
        <p:nvSpPr>
          <p:cNvPr id="93" name="Google Shape;93;p17"/>
          <p:cNvSpPr txBox="1"/>
          <p:nvPr>
            <p:ph idx="1" type="body"/>
          </p:nvPr>
        </p:nvSpPr>
        <p:spPr>
          <a:xfrm>
            <a:off x="682753" y="1944710"/>
            <a:ext cx="9288900" cy="3741300"/>
          </a:xfrm>
          <a:prstGeom prst="rect">
            <a:avLst/>
          </a:prstGeom>
        </p:spPr>
        <p:txBody>
          <a:bodyPr anchorCtr="0" anchor="t" bIns="45700" lIns="91425" spcFirstLastPara="1" rIns="91425" wrap="square" tIns="45700">
            <a:normAutofit/>
          </a:bodyPr>
          <a:lstStyle/>
          <a:p>
            <a:pPr indent="0" lvl="0" marL="0" rtl="0" algn="l">
              <a:spcBef>
                <a:spcPts val="1600"/>
              </a:spcBef>
              <a:spcAft>
                <a:spcPts val="0"/>
              </a:spcAft>
              <a:buNone/>
            </a:pPr>
            <a:r>
              <a:rPr lang="en-US"/>
              <a:t>Entrepreneurship Series</a:t>
            </a:r>
            <a:endParaRPr/>
          </a:p>
          <a:p>
            <a:pPr indent="0" lvl="0" marL="0" rtl="0" algn="l">
              <a:spcBef>
                <a:spcPts val="1600"/>
              </a:spcBef>
              <a:spcAft>
                <a:spcPts val="0"/>
              </a:spcAft>
              <a:buNone/>
            </a:pPr>
            <a:r>
              <a:rPr lang="en-US"/>
              <a:t>Entrepreneurship TDM</a:t>
            </a:r>
            <a:br>
              <a:rPr lang="en-US"/>
            </a:br>
            <a:endParaRPr/>
          </a:p>
        </p:txBody>
      </p:sp>
      <p:pic>
        <p:nvPicPr>
          <p:cNvPr id="94" name="Google Shape;94;p17"/>
          <p:cNvPicPr preferRelativeResize="0"/>
          <p:nvPr/>
        </p:nvPicPr>
        <p:blipFill>
          <a:blip r:embed="rId3">
            <a:alphaModFix/>
          </a:blip>
          <a:stretch>
            <a:fillRect/>
          </a:stretch>
        </p:blipFill>
        <p:spPr>
          <a:xfrm>
            <a:off x="8902049" y="372063"/>
            <a:ext cx="1443725" cy="1443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682753" y="680302"/>
            <a:ext cx="9288900" cy="1135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Marketing</a:t>
            </a:r>
            <a:endParaRPr/>
          </a:p>
        </p:txBody>
      </p:sp>
      <p:sp>
        <p:nvSpPr>
          <p:cNvPr id="101" name="Google Shape;101;p18"/>
          <p:cNvSpPr txBox="1"/>
          <p:nvPr>
            <p:ph idx="1" type="body"/>
          </p:nvPr>
        </p:nvSpPr>
        <p:spPr>
          <a:xfrm>
            <a:off x="682753" y="1815810"/>
            <a:ext cx="9288900" cy="3741300"/>
          </a:xfrm>
          <a:prstGeom prst="rect">
            <a:avLst/>
          </a:prstGeom>
        </p:spPr>
        <p:txBody>
          <a:bodyPr anchorCtr="0" anchor="t" bIns="45700" lIns="91425" spcFirstLastPara="1" rIns="91425" wrap="square" tIns="45700">
            <a:noAutofit/>
          </a:bodyPr>
          <a:lstStyle/>
          <a:p>
            <a:pPr indent="0" lvl="0" marL="0" rtl="0" algn="l">
              <a:lnSpc>
                <a:spcPct val="90000"/>
              </a:lnSpc>
              <a:spcBef>
                <a:spcPts val="1600"/>
              </a:spcBef>
              <a:spcAft>
                <a:spcPts val="0"/>
              </a:spcAft>
              <a:buSzPts val="440"/>
              <a:buNone/>
            </a:pPr>
            <a:r>
              <a:rPr lang="en-US" sz="1779"/>
              <a:t>Apparel and Accessories Marketing Series</a:t>
            </a:r>
            <a:endParaRPr sz="1779"/>
          </a:p>
          <a:p>
            <a:pPr indent="0" lvl="0" marL="0" rtl="0" algn="l">
              <a:lnSpc>
                <a:spcPct val="90000"/>
              </a:lnSpc>
              <a:spcBef>
                <a:spcPts val="1600"/>
              </a:spcBef>
              <a:spcAft>
                <a:spcPts val="0"/>
              </a:spcAft>
              <a:buSzPts val="440"/>
              <a:buNone/>
            </a:pPr>
            <a:r>
              <a:rPr lang="en-US" sz="1779"/>
              <a:t>Automotive Services Marketing Series</a:t>
            </a:r>
            <a:endParaRPr sz="1779"/>
          </a:p>
          <a:p>
            <a:pPr indent="0" lvl="0" marL="0" rtl="0" algn="l">
              <a:lnSpc>
                <a:spcPct val="90000"/>
              </a:lnSpc>
              <a:spcBef>
                <a:spcPts val="1600"/>
              </a:spcBef>
              <a:spcAft>
                <a:spcPts val="0"/>
              </a:spcAft>
              <a:buSzPts val="440"/>
              <a:buNone/>
            </a:pPr>
            <a:r>
              <a:rPr lang="en-US" sz="1779"/>
              <a:t>Business Services Marketing Series</a:t>
            </a:r>
            <a:endParaRPr sz="1779"/>
          </a:p>
          <a:p>
            <a:pPr indent="0" lvl="0" marL="0" rtl="0" algn="l">
              <a:lnSpc>
                <a:spcPct val="90000"/>
              </a:lnSpc>
              <a:spcBef>
                <a:spcPts val="1600"/>
              </a:spcBef>
              <a:spcAft>
                <a:spcPts val="0"/>
              </a:spcAft>
              <a:buSzPts val="440"/>
              <a:buNone/>
            </a:pPr>
            <a:r>
              <a:rPr lang="en-US" sz="1779"/>
              <a:t>Food Marketing Series</a:t>
            </a:r>
            <a:endParaRPr sz="1779"/>
          </a:p>
          <a:p>
            <a:pPr indent="0" lvl="0" marL="0" rtl="0" algn="l">
              <a:lnSpc>
                <a:spcPct val="90000"/>
              </a:lnSpc>
              <a:spcBef>
                <a:spcPts val="1600"/>
              </a:spcBef>
              <a:spcAft>
                <a:spcPts val="0"/>
              </a:spcAft>
              <a:buSzPts val="440"/>
              <a:buNone/>
            </a:pPr>
            <a:r>
              <a:rPr lang="en-US" sz="1779"/>
              <a:t>Marketing Communications Series</a:t>
            </a:r>
            <a:endParaRPr sz="1779"/>
          </a:p>
          <a:p>
            <a:pPr indent="0" lvl="0" marL="0" rtl="0" algn="l">
              <a:lnSpc>
                <a:spcPct val="90000"/>
              </a:lnSpc>
              <a:spcBef>
                <a:spcPts val="1600"/>
              </a:spcBef>
              <a:spcAft>
                <a:spcPts val="0"/>
              </a:spcAft>
              <a:buSzPts val="440"/>
              <a:buNone/>
            </a:pPr>
            <a:r>
              <a:rPr lang="en-US" sz="1779"/>
              <a:t>Marketing Management TDM</a:t>
            </a:r>
            <a:endParaRPr sz="1779"/>
          </a:p>
          <a:p>
            <a:pPr indent="0" lvl="0" marL="0" rtl="0" algn="l">
              <a:lnSpc>
                <a:spcPct val="90000"/>
              </a:lnSpc>
              <a:spcBef>
                <a:spcPts val="1600"/>
              </a:spcBef>
              <a:spcAft>
                <a:spcPts val="0"/>
              </a:spcAft>
              <a:buSzPts val="440"/>
              <a:buNone/>
            </a:pPr>
            <a:r>
              <a:rPr b="1" lang="en-US" sz="1779"/>
              <a:t>Principles of Marketing</a:t>
            </a:r>
            <a:endParaRPr b="1" sz="1779"/>
          </a:p>
          <a:p>
            <a:pPr indent="0" lvl="0" marL="0" rtl="0" algn="l">
              <a:lnSpc>
                <a:spcPct val="90000"/>
              </a:lnSpc>
              <a:spcBef>
                <a:spcPts val="1600"/>
              </a:spcBef>
              <a:spcAft>
                <a:spcPts val="0"/>
              </a:spcAft>
              <a:buSzPts val="440"/>
              <a:buNone/>
            </a:pPr>
            <a:r>
              <a:rPr lang="en-US" sz="1779"/>
              <a:t>Professional Selling</a:t>
            </a:r>
            <a:endParaRPr sz="1779"/>
          </a:p>
          <a:p>
            <a:pPr indent="0" lvl="0" marL="0" rtl="0" algn="l">
              <a:lnSpc>
                <a:spcPct val="90000"/>
              </a:lnSpc>
              <a:spcBef>
                <a:spcPts val="1600"/>
              </a:spcBef>
              <a:spcAft>
                <a:spcPts val="0"/>
              </a:spcAft>
              <a:buSzPts val="440"/>
              <a:buNone/>
            </a:pPr>
            <a:r>
              <a:rPr lang="en-US" sz="1779"/>
              <a:t>Retail Merchandising series</a:t>
            </a:r>
            <a:endParaRPr sz="1779"/>
          </a:p>
          <a:p>
            <a:pPr indent="0" lvl="0" marL="0" rtl="0" algn="l">
              <a:lnSpc>
                <a:spcPct val="90000"/>
              </a:lnSpc>
              <a:spcBef>
                <a:spcPts val="1600"/>
              </a:spcBef>
              <a:spcAft>
                <a:spcPts val="0"/>
              </a:spcAft>
              <a:buSzPts val="440"/>
              <a:buNone/>
            </a:pPr>
            <a:r>
              <a:rPr lang="en-US" sz="1779"/>
              <a:t>Sport and Entertainment Marketing Series and TDM </a:t>
            </a:r>
            <a:endParaRPr sz="1779"/>
          </a:p>
        </p:txBody>
      </p:sp>
      <p:pic>
        <p:nvPicPr>
          <p:cNvPr id="102" name="Google Shape;102;p18"/>
          <p:cNvPicPr preferRelativeResize="0"/>
          <p:nvPr/>
        </p:nvPicPr>
        <p:blipFill>
          <a:blip r:embed="rId3">
            <a:alphaModFix/>
          </a:blip>
          <a:stretch>
            <a:fillRect/>
          </a:stretch>
        </p:blipFill>
        <p:spPr>
          <a:xfrm>
            <a:off x="8955425" y="440850"/>
            <a:ext cx="1278350" cy="1278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682753" y="680302"/>
            <a:ext cx="9288900" cy="1135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Finance</a:t>
            </a:r>
            <a:endParaRPr/>
          </a:p>
        </p:txBody>
      </p:sp>
      <p:sp>
        <p:nvSpPr>
          <p:cNvPr id="109" name="Google Shape;109;p19"/>
          <p:cNvSpPr txBox="1"/>
          <p:nvPr>
            <p:ph idx="1" type="body"/>
          </p:nvPr>
        </p:nvSpPr>
        <p:spPr>
          <a:xfrm>
            <a:off x="682753" y="1944710"/>
            <a:ext cx="9288900" cy="3741300"/>
          </a:xfrm>
          <a:prstGeom prst="rect">
            <a:avLst/>
          </a:prstGeom>
        </p:spPr>
        <p:txBody>
          <a:bodyPr anchorCtr="0" anchor="t" bIns="45700" lIns="91425" spcFirstLastPara="1" rIns="91425" wrap="square" tIns="45700">
            <a:normAutofit/>
          </a:bodyPr>
          <a:lstStyle/>
          <a:p>
            <a:pPr indent="0" lvl="0" marL="0" rtl="0" algn="l">
              <a:spcBef>
                <a:spcPts val="1600"/>
              </a:spcBef>
              <a:spcAft>
                <a:spcPts val="0"/>
              </a:spcAft>
              <a:buNone/>
            </a:pPr>
            <a:r>
              <a:rPr lang="en-US"/>
              <a:t>Accounting Applications Series</a:t>
            </a:r>
            <a:endParaRPr/>
          </a:p>
          <a:p>
            <a:pPr indent="0" lvl="0" marL="0" rtl="0" algn="l">
              <a:spcBef>
                <a:spcPts val="1600"/>
              </a:spcBef>
              <a:spcAft>
                <a:spcPts val="0"/>
              </a:spcAft>
              <a:buNone/>
            </a:pPr>
            <a:r>
              <a:rPr lang="en-US"/>
              <a:t>Business Finance Series</a:t>
            </a:r>
            <a:endParaRPr/>
          </a:p>
          <a:p>
            <a:pPr indent="0" lvl="0" marL="0" rtl="0" algn="l">
              <a:spcBef>
                <a:spcPts val="1600"/>
              </a:spcBef>
              <a:spcAft>
                <a:spcPts val="0"/>
              </a:spcAft>
              <a:buNone/>
            </a:pPr>
            <a:r>
              <a:rPr lang="en-US"/>
              <a:t>Financial Consulting</a:t>
            </a:r>
            <a:endParaRPr/>
          </a:p>
          <a:p>
            <a:pPr indent="0" lvl="0" marL="0" rtl="0" algn="l">
              <a:spcBef>
                <a:spcPts val="1600"/>
              </a:spcBef>
              <a:spcAft>
                <a:spcPts val="0"/>
              </a:spcAft>
              <a:buNone/>
            </a:pPr>
            <a:r>
              <a:rPr lang="en-US"/>
              <a:t>Financial Services TDM</a:t>
            </a:r>
            <a:endParaRPr/>
          </a:p>
          <a:p>
            <a:pPr indent="0" lvl="0" marL="0" rtl="0" algn="l">
              <a:spcBef>
                <a:spcPts val="1600"/>
              </a:spcBef>
              <a:spcAft>
                <a:spcPts val="0"/>
              </a:spcAft>
              <a:buNone/>
            </a:pPr>
            <a:r>
              <a:rPr b="1" lang="en-US"/>
              <a:t>Principles of Finance</a:t>
            </a:r>
            <a:endParaRPr b="1"/>
          </a:p>
        </p:txBody>
      </p:sp>
      <p:pic>
        <p:nvPicPr>
          <p:cNvPr id="110" name="Google Shape;110;p19"/>
          <p:cNvPicPr preferRelativeResize="0"/>
          <p:nvPr/>
        </p:nvPicPr>
        <p:blipFill>
          <a:blip r:embed="rId3">
            <a:alphaModFix/>
          </a:blip>
          <a:stretch>
            <a:fillRect/>
          </a:stretch>
        </p:blipFill>
        <p:spPr>
          <a:xfrm>
            <a:off x="9023950" y="354375"/>
            <a:ext cx="1252925" cy="125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idx="1" type="body"/>
          </p:nvPr>
        </p:nvSpPr>
        <p:spPr>
          <a:xfrm>
            <a:off x="682754" y="2002055"/>
            <a:ext cx="10823400" cy="3912600"/>
          </a:xfrm>
          <a:prstGeom prst="rect">
            <a:avLst/>
          </a:prstGeom>
        </p:spPr>
        <p:txBody>
          <a:bodyPr anchorCtr="0" anchor="t" bIns="45700" lIns="91425" spcFirstLastPara="1" rIns="91425" wrap="square" tIns="45700">
            <a:noAutofit/>
          </a:bodyPr>
          <a:lstStyle/>
          <a:p>
            <a:pPr indent="0" lvl="0" marL="0" rtl="0" algn="l">
              <a:spcBef>
                <a:spcPts val="1600"/>
              </a:spcBef>
              <a:spcAft>
                <a:spcPts val="0"/>
              </a:spcAft>
              <a:buNone/>
            </a:pPr>
            <a:r>
              <a:rPr lang="en-US"/>
              <a:t>Examples:</a:t>
            </a:r>
            <a:endParaRPr/>
          </a:p>
          <a:p>
            <a:pPr indent="0" lvl="0" marL="0" rtl="0" algn="l">
              <a:spcBef>
                <a:spcPts val="1600"/>
              </a:spcBef>
              <a:spcAft>
                <a:spcPts val="0"/>
              </a:spcAft>
              <a:buNone/>
            </a:pPr>
            <a:r>
              <a:rPr lang="en-US"/>
              <a:t>Describe methods used to protect intellectual property</a:t>
            </a:r>
            <a:endParaRPr/>
          </a:p>
          <a:p>
            <a:pPr indent="0" lvl="0" marL="0" rtl="0" algn="l">
              <a:spcBef>
                <a:spcPts val="1600"/>
              </a:spcBef>
              <a:spcAft>
                <a:spcPts val="0"/>
              </a:spcAft>
              <a:buNone/>
            </a:pPr>
            <a:r>
              <a:rPr lang="en-US"/>
              <a:t>Explain types of business ownership</a:t>
            </a:r>
            <a:endParaRPr/>
          </a:p>
          <a:p>
            <a:pPr indent="0" lvl="0" marL="0" rtl="0" algn="l">
              <a:spcBef>
                <a:spcPts val="1600"/>
              </a:spcBef>
              <a:spcAft>
                <a:spcPts val="0"/>
              </a:spcAft>
              <a:buNone/>
            </a:pPr>
            <a:r>
              <a:rPr lang="en-US"/>
              <a:t>Explain the nature of tax regulations on business</a:t>
            </a:r>
            <a:endParaRPr/>
          </a:p>
          <a:p>
            <a:pPr indent="0" lvl="0" marL="0" rtl="0" algn="l">
              <a:spcBef>
                <a:spcPts val="1600"/>
              </a:spcBef>
              <a:spcAft>
                <a:spcPts val="0"/>
              </a:spcAft>
              <a:buNone/>
            </a:pPr>
            <a:r>
              <a:rPr lang="en-US"/>
              <a:t>Explain management's role in customer relations</a:t>
            </a:r>
            <a:endParaRPr/>
          </a:p>
          <a:p>
            <a:pPr indent="0" lvl="0" marL="0" rtl="0" algn="l">
              <a:spcBef>
                <a:spcPts val="1600"/>
              </a:spcBef>
              <a:spcAft>
                <a:spcPts val="0"/>
              </a:spcAft>
              <a:buNone/>
            </a:pPr>
            <a:r>
              <a:rPr lang="en-US"/>
              <a:t>Evaluate risk-taking opportunities</a:t>
            </a:r>
            <a:endParaRPr/>
          </a:p>
        </p:txBody>
      </p:sp>
      <p:sp>
        <p:nvSpPr>
          <p:cNvPr id="117" name="Google Shape;117;p20"/>
          <p:cNvSpPr txBox="1"/>
          <p:nvPr>
            <p:ph type="title"/>
          </p:nvPr>
        </p:nvSpPr>
        <p:spPr>
          <a:xfrm>
            <a:off x="682754" y="133465"/>
            <a:ext cx="10820400" cy="152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Performance Indicators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de Ba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ction Tit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ead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C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